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4"/>
  </p:sldMasterIdLst>
  <p:notesMasterIdLst>
    <p:notesMasterId r:id="rId14"/>
  </p:notesMasterIdLst>
  <p:handoutMasterIdLst>
    <p:handoutMasterId r:id="rId15"/>
  </p:handoutMasterIdLst>
  <p:sldIdLst>
    <p:sldId id="333" r:id="rId5"/>
    <p:sldId id="356" r:id="rId6"/>
    <p:sldId id="357" r:id="rId7"/>
    <p:sldId id="337" r:id="rId8"/>
    <p:sldId id="355" r:id="rId9"/>
    <p:sldId id="349" r:id="rId10"/>
    <p:sldId id="350" r:id="rId11"/>
    <p:sldId id="352" r:id="rId12"/>
    <p:sldId id="359" r:id="rId13"/>
  </p:sldIdLst>
  <p:sldSz cx="9144000" cy="6858000" type="screen4x3"/>
  <p:notesSz cx="6808788" cy="9940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9E"/>
    <a:srgbClr val="E1FF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0" autoAdjust="0"/>
    <p:restoredTop sz="88929" autoAdjust="0"/>
  </p:normalViewPr>
  <p:slideViewPr>
    <p:cSldViewPr>
      <p:cViewPr>
        <p:scale>
          <a:sx n="102" d="100"/>
          <a:sy n="102" d="100"/>
        </p:scale>
        <p:origin x="1384" y="-5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4521483425683"/>
          <c:y val="0.0377576896535934"/>
          <c:w val="0.842115777194517"/>
          <c:h val="0.8724052765764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Cancer</c:v>
                </c:pt>
              </c:strCache>
            </c:strRef>
          </c:tx>
          <c:spPr>
            <a:solidFill>
              <a:srgbClr val="6600FF"/>
            </a:solidFill>
            <a:ln>
              <a:solidFill>
                <a:srgbClr val="6600FF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numRef>
              <c:f>Sheet1!$A$2:$A$12</c:f>
              <c:numCache>
                <c:formatCode>General</c:formatCode>
                <c:ptCount val="11"/>
                <c:pt idx="0">
                  <c:v>2000.0</c:v>
                </c:pt>
                <c:pt idx="1">
                  <c:v>2001.0</c:v>
                </c:pt>
                <c:pt idx="2">
                  <c:v>2002.0</c:v>
                </c:pt>
                <c:pt idx="3">
                  <c:v>2003.0</c:v>
                </c:pt>
                <c:pt idx="4">
                  <c:v>2004.0</c:v>
                </c:pt>
                <c:pt idx="5">
                  <c:v>2005.0</c:v>
                </c:pt>
                <c:pt idx="6">
                  <c:v>2006.0</c:v>
                </c:pt>
                <c:pt idx="7">
                  <c:v>2007.0</c:v>
                </c:pt>
                <c:pt idx="8">
                  <c:v>2008.0</c:v>
                </c:pt>
                <c:pt idx="9">
                  <c:v>2009.0</c:v>
                </c:pt>
                <c:pt idx="10">
                  <c:v>2010.0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1603.0</c:v>
                </c:pt>
                <c:pt idx="1">
                  <c:v>2123.0</c:v>
                </c:pt>
                <c:pt idx="2">
                  <c:v>2483.0</c:v>
                </c:pt>
                <c:pt idx="3">
                  <c:v>3028.0</c:v>
                </c:pt>
                <c:pt idx="4">
                  <c:v>3710.0</c:v>
                </c:pt>
                <c:pt idx="5">
                  <c:v>4123.0</c:v>
                </c:pt>
                <c:pt idx="6">
                  <c:v>4534.0</c:v>
                </c:pt>
                <c:pt idx="7">
                  <c:v>5059.0</c:v>
                </c:pt>
                <c:pt idx="8">
                  <c:v>5263.0</c:v>
                </c:pt>
                <c:pt idx="9">
                  <c:v>5458.0</c:v>
                </c:pt>
                <c:pt idx="10">
                  <c:v>5689.0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Non-cancer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6699FF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numRef>
              <c:f>Sheet1!$A$2:$A$12</c:f>
              <c:numCache>
                <c:formatCode>General</c:formatCode>
                <c:ptCount val="11"/>
                <c:pt idx="0">
                  <c:v>2000.0</c:v>
                </c:pt>
                <c:pt idx="1">
                  <c:v>2001.0</c:v>
                </c:pt>
                <c:pt idx="2">
                  <c:v>2002.0</c:v>
                </c:pt>
                <c:pt idx="3">
                  <c:v>2003.0</c:v>
                </c:pt>
                <c:pt idx="4">
                  <c:v>2004.0</c:v>
                </c:pt>
                <c:pt idx="5">
                  <c:v>2005.0</c:v>
                </c:pt>
                <c:pt idx="6">
                  <c:v>2006.0</c:v>
                </c:pt>
                <c:pt idx="7">
                  <c:v>2007.0</c:v>
                </c:pt>
                <c:pt idx="8">
                  <c:v>2008.0</c:v>
                </c:pt>
                <c:pt idx="9">
                  <c:v>2009.0</c:v>
                </c:pt>
                <c:pt idx="10">
                  <c:v>2010.0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7876.0</c:v>
                </c:pt>
                <c:pt idx="1">
                  <c:v>9758.0</c:v>
                </c:pt>
                <c:pt idx="2">
                  <c:v>12095.0</c:v>
                </c:pt>
                <c:pt idx="3">
                  <c:v>14628.0</c:v>
                </c:pt>
                <c:pt idx="4">
                  <c:v>17150.0</c:v>
                </c:pt>
                <c:pt idx="5">
                  <c:v>21087.0</c:v>
                </c:pt>
                <c:pt idx="6">
                  <c:v>27297.0</c:v>
                </c:pt>
                <c:pt idx="7">
                  <c:v>33850.0</c:v>
                </c:pt>
                <c:pt idx="8">
                  <c:v>39417.0</c:v>
                </c:pt>
                <c:pt idx="9">
                  <c:v>44199.0</c:v>
                </c:pt>
                <c:pt idx="10">
                  <c:v>47977.0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9"/>
        <c:axId val="1570771712"/>
        <c:axId val="1570775664"/>
      </c:barChart>
      <c:catAx>
        <c:axId val="1570771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570775664"/>
        <c:crosses val="autoZero"/>
        <c:auto val="1"/>
        <c:lblAlgn val="ctr"/>
        <c:lblOffset val="100"/>
        <c:noMultiLvlLbl val="0"/>
      </c:catAx>
      <c:valAx>
        <c:axId val="1570775664"/>
        <c:scaling>
          <c:orientation val="minMax"/>
          <c:max val="50000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>
                    <a:latin typeface="+mn-lt"/>
                  </a:defRPr>
                </a:pPr>
                <a:r>
                  <a:rPr lang="en-GB" sz="1600" dirty="0" smtClean="0">
                    <a:latin typeface="+mn-lt"/>
                  </a:rPr>
                  <a:t>Number of patients</a:t>
                </a:r>
                <a:endParaRPr lang="en-GB" sz="1600" dirty="0"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0.00166204918829591"/>
              <c:y val="0.2372012320913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+mn-lt"/>
              </a:defRPr>
            </a:pPr>
            <a:endParaRPr lang="en-US"/>
          </a:p>
        </c:txPr>
        <c:crossAx val="1570771712"/>
        <c:crosses val="autoZero"/>
        <c:crossBetween val="between"/>
      </c:valAx>
      <c:spPr>
        <a:solidFill>
          <a:srgbClr val="FFFFCC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legend>
      <c:legendPos val="r"/>
      <c:layout>
        <c:manualLayout>
          <c:xMode val="edge"/>
          <c:yMode val="edge"/>
          <c:x val="0.175711334694274"/>
          <c:y val="0.0750300767644526"/>
          <c:w val="0.161732283464567"/>
          <c:h val="0.136136291000584"/>
        </c:manualLayout>
      </c:layout>
      <c:overlay val="0"/>
      <c:spPr>
        <a:solidFill>
          <a:srgbClr val="FFFFCC"/>
        </a:solidFill>
        <a:ln>
          <a:solidFill>
            <a:schemeClr val="tx1">
              <a:lumMod val="50000"/>
              <a:lumOff val="50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475" cy="497046"/>
          </a:xfrm>
          <a:prstGeom prst="rect">
            <a:avLst/>
          </a:prstGeom>
        </p:spPr>
        <p:txBody>
          <a:bodyPr vert="horz" lIns="93132" tIns="46566" rIns="93132" bIns="4656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8" y="1"/>
            <a:ext cx="2950475" cy="497046"/>
          </a:xfrm>
          <a:prstGeom prst="rect">
            <a:avLst/>
          </a:prstGeom>
        </p:spPr>
        <p:txBody>
          <a:bodyPr vert="horz" lIns="93132" tIns="46566" rIns="93132" bIns="46566" rtlCol="0"/>
          <a:lstStyle>
            <a:lvl1pPr algn="r">
              <a:defRPr sz="1200"/>
            </a:lvl1pPr>
          </a:lstStyle>
          <a:p>
            <a:fld id="{337A055C-6B06-4CDB-8BF8-8233D5AB2A2D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3132" tIns="46566" rIns="93132" bIns="4656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</p:spPr>
        <p:txBody>
          <a:bodyPr vert="horz" lIns="93132" tIns="46566" rIns="93132" bIns="46566" rtlCol="0" anchor="b"/>
          <a:lstStyle>
            <a:lvl1pPr algn="r">
              <a:defRPr sz="1200"/>
            </a:lvl1pPr>
          </a:lstStyle>
          <a:p>
            <a:fld id="{ADC188C0-1EEB-4DE7-BD7F-B1BE839EBC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75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475" cy="497046"/>
          </a:xfrm>
          <a:prstGeom prst="rect">
            <a:avLst/>
          </a:prstGeom>
        </p:spPr>
        <p:txBody>
          <a:bodyPr vert="horz" lIns="93132" tIns="46566" rIns="93132" bIns="4656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8" y="1"/>
            <a:ext cx="2950475" cy="497046"/>
          </a:xfrm>
          <a:prstGeom prst="rect">
            <a:avLst/>
          </a:prstGeom>
        </p:spPr>
        <p:txBody>
          <a:bodyPr vert="horz" lIns="93132" tIns="46566" rIns="93132" bIns="4656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949E6C6-4B8F-4672-8CF4-FB16948CBE13}" type="datetimeFigureOut">
              <a:rPr lang="en-US"/>
              <a:pPr>
                <a:defRPr/>
              </a:pPr>
              <a:t>10/20/16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2" tIns="46566" rIns="93132" bIns="4656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3132" tIns="46566" rIns="93132" bIns="4656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3132" tIns="46566" rIns="93132" bIns="4656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</p:spPr>
        <p:txBody>
          <a:bodyPr vert="horz" lIns="93132" tIns="46566" rIns="93132" bIns="4656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AE0CBF3-2A0A-4409-B599-FEFEAF974B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710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ヒラギノ角ゴ Pro W3" pitchFamily="8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0CBF3-2A0A-4409-B599-FEFEAF974B8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7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0CBF3-2A0A-4409-B599-FEFEAF974B8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78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0CBF3-2A0A-4409-B599-FEFEAF974B8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588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0CBF3-2A0A-4409-B599-FEFEAF974B8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265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0CBF3-2A0A-4409-B599-FEFEAF974B8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943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0CBF3-2A0A-4409-B599-FEFEAF974B8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8371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0CBF3-2A0A-4409-B599-FEFEAF974B8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837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0CBF3-2A0A-4409-B599-FEFEAF974B8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14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773238"/>
            <a:ext cx="9144000" cy="508476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628775"/>
            <a:ext cx="9144000" cy="144463"/>
          </a:xfrm>
          <a:prstGeom prst="rect">
            <a:avLst/>
          </a:prstGeom>
          <a:solidFill>
            <a:srgbClr val="00AE9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000" y="2132856"/>
            <a:ext cx="7633648" cy="2084543"/>
          </a:xfrm>
          <a:ln>
            <a:noFill/>
          </a:ln>
        </p:spPr>
        <p:txBody>
          <a:bodyPr anchor="t">
            <a:noAutofit/>
          </a:bodyPr>
          <a:lstStyle>
            <a:lvl1pPr algn="l"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000" y="6021288"/>
            <a:ext cx="7633648" cy="33833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(1 line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648072"/>
          </a:xfrm>
        </p:spPr>
        <p:txBody>
          <a:bodyPr anchor="t" anchorCtr="0"/>
          <a:lstStyle>
            <a:lvl1pPr>
              <a:defRPr sz="4000" baseline="0">
                <a:solidFill>
                  <a:srgbClr val="00AE9E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2088000"/>
            <a:ext cx="8028000" cy="4064455"/>
          </a:xfrm>
        </p:spPr>
        <p:txBody>
          <a:bodyPr/>
          <a:lstStyle>
            <a:lvl1pPr>
              <a:spcBef>
                <a:spcPts val="120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NPS in prisons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(2 lines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1188000"/>
          </a:xfrm>
        </p:spPr>
        <p:txBody>
          <a:bodyPr anchor="t" anchorCtr="0"/>
          <a:lstStyle>
            <a:lvl1pPr>
              <a:defRPr sz="4000" baseline="0">
                <a:solidFill>
                  <a:srgbClr val="00AE9E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2628000"/>
            <a:ext cx="8028000" cy="3537304"/>
          </a:xfrm>
        </p:spPr>
        <p:txBody>
          <a:bodyPr/>
          <a:lstStyle>
            <a:lvl1pPr>
              <a:spcBef>
                <a:spcPts val="1200"/>
              </a:spcBef>
              <a:defRPr>
                <a:solidFill>
                  <a:srgbClr val="00AE9E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</a:t>
            </a:r>
            <a:fld id="{F71B5A3E-AB5C-4394-BB97-07D04CB99A2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NPS in prisons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(1 line) and Two 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648000"/>
          </a:xfrm>
        </p:spPr>
        <p:txBody>
          <a:bodyPr anchor="t" anchorCtr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000" y="2088000"/>
            <a:ext cx="3924000" cy="4068000"/>
          </a:xfrm>
        </p:spPr>
        <p:txBody>
          <a:bodyPr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000" y="2088000"/>
            <a:ext cx="3924000" cy="4068000"/>
          </a:xfrm>
        </p:spPr>
        <p:txBody>
          <a:bodyPr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</a:t>
            </a:r>
            <a:fld id="{BAADB3B0-2D09-4AA3-A340-09780B82849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NPS in prisons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(2 lines) and Two 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1188000"/>
          </a:xfrm>
        </p:spPr>
        <p:txBody>
          <a:bodyPr anchor="t" anchorCtr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000" y="2628000"/>
            <a:ext cx="3924000" cy="3564000"/>
          </a:xfrm>
        </p:spPr>
        <p:txBody>
          <a:bodyPr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000" y="2628000"/>
            <a:ext cx="3924000" cy="3564000"/>
          </a:xfrm>
        </p:spPr>
        <p:txBody>
          <a:bodyPr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</a:t>
            </a:r>
            <a:fld id="{55FD54BE-53AE-43A8-A8D2-A8E4EFCA2A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NPS in prisons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1367999"/>
            <a:ext cx="8028000" cy="4788000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</a:t>
            </a:r>
            <a:fld id="{3C92E8B8-980F-4FD9-89A2-235B13F5AFD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NPS in prisons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3077896" cy="670396"/>
          </a:xfrm>
        </p:spPr>
        <p:txBody>
          <a:bodyPr anchor="t" anchorCtr="0"/>
          <a:lstStyle>
            <a:lvl1pPr algn="l">
              <a:defRPr sz="1800" b="0" i="0" spc="0" baseline="0"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9912" y="1368001"/>
            <a:ext cx="4799138" cy="4788000"/>
          </a:xfrm>
        </p:spPr>
        <p:txBody>
          <a:bodyPr/>
          <a:lstStyle>
            <a:lvl1pPr>
              <a:defRPr sz="1800" baseline="0"/>
            </a:lvl1pPr>
            <a:lvl2pPr>
              <a:defRPr sz="18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600" baseline="0"/>
            </a:lvl5pPr>
            <a:lvl6pPr>
              <a:defRPr sz="14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8000" y="2132856"/>
            <a:ext cx="3077896" cy="4032448"/>
          </a:xfrm>
        </p:spPr>
        <p:txBody>
          <a:bodyPr/>
          <a:lstStyle>
            <a:lvl1pPr marL="0" indent="0">
              <a:buNone/>
              <a:defRPr sz="1600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</a:t>
            </a:r>
            <a:fld id="{D02A3ABA-32EC-4D50-B075-F06DC786BAF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NPS in prisons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773238"/>
            <a:ext cx="9144000" cy="508476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1628775"/>
            <a:ext cx="9144000" cy="14446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6" name="Picture 9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000" y="1800000"/>
            <a:ext cx="8028000" cy="4377600"/>
          </a:xfrm>
        </p:spPr>
        <p:txBody>
          <a:bodyPr/>
          <a:lstStyle>
            <a:lvl1pPr marL="0" indent="0">
              <a:buNone/>
              <a:defRPr sz="3600" b="0" i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</a:t>
            </a:r>
            <a:fld id="{34F5B560-165B-4748-8F10-4294154EB5E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NPS in prisons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308725"/>
          </a:xfr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</a:t>
            </a:r>
            <a:fld id="{EB4B846C-37E1-4198-8614-DFE920AB1F0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NPS in prisons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7213" y="274638"/>
            <a:ext cx="8029575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57213" y="1600200"/>
            <a:ext cx="80295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</a:t>
            </a:r>
            <a:r>
              <a:rPr lang="en-US" dirty="0" smtClean="0"/>
              <a:t>level</a:t>
            </a:r>
          </a:p>
          <a:p>
            <a:pPr lvl="4"/>
            <a:r>
              <a:rPr lang="en-US" dirty="0" smtClean="0"/>
              <a:t>Fourth </a:t>
            </a:r>
            <a:r>
              <a:rPr lang="en-US" dirty="0"/>
              <a:t>level</a:t>
            </a:r>
          </a:p>
          <a:p>
            <a:pPr lvl="5"/>
            <a:r>
              <a:rPr lang="en-US" dirty="0" smtClean="0"/>
              <a:t>Fifth </a:t>
            </a:r>
            <a:r>
              <a:rPr lang="en-US" dirty="0"/>
              <a:t>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08725"/>
            <a:ext cx="9144000" cy="549275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0" tIns="0" rIns="91440" bIns="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  </a:t>
            </a:r>
            <a:fld id="{45F8D313-CCBE-49D6-A3BC-57B1848DFB52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900113" y="6308725"/>
            <a:ext cx="8064375" cy="5492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NPS in prisons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50">
          <a:solidFill>
            <a:srgbClr val="00AE9E"/>
          </a:solidFill>
          <a:latin typeface="+mj-lt"/>
          <a:ea typeface="ヒラギノ角ゴ Pro W3" pitchFamily="84" charset="-128"/>
          <a:cs typeface="ヒラギノ角ゴ Pro W3" pitchFamily="8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Font typeface="Arial" pitchFamily="84" charset="0"/>
        <a:defRPr kern="1200" baseline="0">
          <a:solidFill>
            <a:srgbClr val="00AE9E"/>
          </a:solidFill>
          <a:latin typeface="Arial" pitchFamily="34" charset="0"/>
          <a:ea typeface="ヒラギノ角ゴ Pro W3" pitchFamily="84" charset="-128"/>
          <a:cs typeface="ヒラギノ角ゴ Pro W3" pitchFamily="84" charset="-128"/>
        </a:defRPr>
      </a:lvl1pPr>
      <a:lvl2pPr marL="354013" indent="-176213" algn="l" rtl="0" eaLnBrk="0" fontAlgn="base" hangingPunct="0">
        <a:spcBef>
          <a:spcPts val="600"/>
        </a:spcBef>
        <a:spcAft>
          <a:spcPct val="0"/>
        </a:spcAft>
        <a:defRPr kern="1200" baseline="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2pPr>
      <a:lvl3pPr marL="215900" indent="-215900" algn="l" rtl="0" eaLnBrk="0" fontAlgn="base" hangingPunct="0">
        <a:spcBef>
          <a:spcPts val="600"/>
        </a:spcBef>
        <a:spcAft>
          <a:spcPct val="0"/>
        </a:spcAft>
        <a:buFont typeface="Arial" pitchFamily="84" charset="0"/>
        <a:buChar char="•"/>
        <a:defRPr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3pPr>
      <a:lvl4pPr marL="625475" indent="-190500" algn="l" rtl="0" eaLnBrk="0" fontAlgn="base" hangingPunct="0">
        <a:spcBef>
          <a:spcPts val="6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4pPr>
      <a:lvl5pPr marL="1073150" indent="-1778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5pPr>
      <a:lvl6pPr marL="1520825" indent="-187325" algn="l" defTabSz="914400" rtl="0" eaLnBrk="1" latinLnBrk="0" hangingPunct="1">
        <a:spcBef>
          <a:spcPct val="20000"/>
        </a:spcBef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44824"/>
            <a:ext cx="9036496" cy="3168352"/>
          </a:xfrm>
        </p:spPr>
        <p:txBody>
          <a:bodyPr/>
          <a:lstStyle/>
          <a:p>
            <a:pPr algn="ctr"/>
            <a:r>
              <a:rPr lang="en-GB" sz="2800" b="1" dirty="0" smtClean="0"/>
              <a:t>Prison Pain Management Formulary Implementation</a:t>
            </a:r>
            <a:br>
              <a:rPr lang="en-GB" sz="2800" b="1" dirty="0" smtClean="0"/>
            </a:br>
            <a:r>
              <a:rPr lang="en-GB" sz="2800" b="1" dirty="0"/>
              <a:t/>
            </a:r>
            <a:br>
              <a:rPr lang="en-GB" sz="2800" b="1" dirty="0"/>
            </a:br>
            <a:r>
              <a:rPr lang="en-GB" sz="2800" b="1" dirty="0"/>
              <a:t>D</a:t>
            </a:r>
            <a:r>
              <a:rPr lang="en-GB" sz="2800" b="1" dirty="0" smtClean="0"/>
              <a:t>octor George Ryan</a:t>
            </a:r>
            <a:br>
              <a:rPr lang="en-GB" sz="2800" b="1" dirty="0" smtClean="0"/>
            </a:br>
            <a:r>
              <a:rPr lang="en-GB" sz="2800" b="1" dirty="0" smtClean="0">
                <a:solidFill>
                  <a:srgbClr val="FFFFFF"/>
                </a:solidFill>
              </a:rPr>
              <a:t> </a:t>
            </a:r>
            <a:r>
              <a:rPr lang="en-GB" sz="2800" b="1" dirty="0">
                <a:solidFill>
                  <a:srgbClr val="FFFFFF"/>
                </a:solidFill>
              </a:rPr>
              <a:t/>
            </a:r>
            <a:br>
              <a:rPr lang="en-GB" sz="2800" b="1" dirty="0">
                <a:solidFill>
                  <a:srgbClr val="FFFFFF"/>
                </a:solidFill>
              </a:rPr>
            </a:br>
            <a:r>
              <a:rPr lang="en-GB" sz="2800" b="1" dirty="0" smtClean="0">
                <a:solidFill>
                  <a:srgbClr val="FFFFFF"/>
                </a:solidFill>
              </a:rPr>
              <a:t/>
            </a:r>
            <a:br>
              <a:rPr lang="en-GB" sz="2800" b="1" dirty="0" smtClean="0">
                <a:solidFill>
                  <a:srgbClr val="FFFFFF"/>
                </a:solidFill>
              </a:rPr>
            </a:br>
            <a:r>
              <a:rPr lang="en-GB" sz="2800" b="1" dirty="0">
                <a:solidFill>
                  <a:srgbClr val="FFFFFF"/>
                </a:solidFill>
              </a:rPr>
              <a:t/>
            </a:r>
            <a:br>
              <a:rPr lang="en-GB" sz="2800" b="1" dirty="0">
                <a:solidFill>
                  <a:srgbClr val="FFFFFF"/>
                </a:solidFill>
              </a:rPr>
            </a:br>
            <a:r>
              <a:rPr lang="en-GB" sz="2800" b="1" dirty="0" smtClean="0">
                <a:solidFill>
                  <a:srgbClr val="FFFFFF"/>
                </a:solidFill>
              </a:rPr>
              <a:t/>
            </a:r>
            <a:br>
              <a:rPr lang="en-GB" sz="2800" b="1" dirty="0" smtClean="0">
                <a:solidFill>
                  <a:srgbClr val="FFFFFF"/>
                </a:solidFill>
              </a:rPr>
            </a:br>
            <a:r>
              <a:rPr lang="en-GB" sz="2800" b="1" dirty="0">
                <a:solidFill>
                  <a:srgbClr val="FFFFFF"/>
                </a:solidFill>
              </a:rPr>
              <a:t/>
            </a:r>
            <a:br>
              <a:rPr lang="en-GB" sz="2800" b="1" dirty="0">
                <a:solidFill>
                  <a:srgbClr val="FFFFFF"/>
                </a:solidFill>
              </a:rPr>
            </a:br>
            <a:r>
              <a:rPr lang="en-GB" sz="2800" b="1" dirty="0" smtClean="0">
                <a:solidFill>
                  <a:srgbClr val="FFFFFF"/>
                </a:solidFill>
              </a:rPr>
              <a:t/>
            </a:r>
            <a:br>
              <a:rPr lang="en-GB" sz="2800" b="1" dirty="0" smtClean="0">
                <a:solidFill>
                  <a:srgbClr val="FFFFFF"/>
                </a:solidFill>
              </a:rPr>
            </a:br>
            <a:r>
              <a:rPr lang="en-GB" sz="2800" b="1" dirty="0" smtClean="0">
                <a:solidFill>
                  <a:srgbClr val="FFFFFF"/>
                </a:solidFill>
              </a:rPr>
              <a:t>george.ryan@phe.gov.uk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937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</a:t>
            </a:r>
            <a:fld id="{2565FA6D-D4C8-4C4C-AC4B-3269734D34D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Prison Pain Management-the bigger picture</a:t>
            </a:r>
            <a:endParaRPr lang="en-US" dirty="0"/>
          </a:p>
        </p:txBody>
      </p:sp>
      <p:graphicFrame>
        <p:nvGraphicFramePr>
          <p:cNvPr id="8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482121" y="1074605"/>
          <a:ext cx="8229600" cy="4730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5733256"/>
            <a:ext cx="87015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Most [opioid] drugs don’t work for most patients-British Medical Journal June and August 2013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2483768" y="620688"/>
            <a:ext cx="5373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AE9E"/>
                </a:solidFill>
              </a:rPr>
              <a:t>Number of patients prescribed opioids</a:t>
            </a:r>
            <a:endParaRPr lang="en-US" dirty="0">
              <a:solidFill>
                <a:srgbClr val="00AE9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55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380173"/>
            <a:ext cx="6553200" cy="462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0" y="621188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http://www.drugabuse.gov/about-nida/legislative-activities/testimony-to-congress/2014/harnessing-power-science-to-inform-substance-abuse-addiction-policy-practice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Prison Pain Management-the bigger picture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>
                <a:defRPr/>
              </a:pPr>
              <a:t>3</a:t>
            </a:fld>
            <a:r>
              <a:rPr lang="en-US" dirty="0"/>
              <a:t> </a:t>
            </a:r>
            <a:r>
              <a:rPr lang="en-US" dirty="0" smtClean="0"/>
              <a:t>                         Prison Pain Management-the bigger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454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196752"/>
            <a:ext cx="8029575" cy="6477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dirty="0" smtClean="0">
                <a:latin typeface="Arial" pitchFamily="84" charset="0"/>
              </a:rPr>
              <a:t>What’s the problem?</a:t>
            </a:r>
            <a:endParaRPr lang="en-GB" dirty="0">
              <a:latin typeface="Arial" pitchFamily="84" charset="0"/>
            </a:endParaRPr>
          </a:p>
        </p:txBody>
      </p:sp>
      <p:sp>
        <p:nvSpPr>
          <p:cNvPr id="13314" name="Content Placeholder 18"/>
          <p:cNvSpPr>
            <a:spLocks noGrp="1"/>
          </p:cNvSpPr>
          <p:nvPr>
            <p:ph idx="1"/>
          </p:nvPr>
        </p:nvSpPr>
        <p:spPr>
          <a:xfrm>
            <a:off x="539552" y="1844824"/>
            <a:ext cx="8029575" cy="4392488"/>
          </a:xfrm>
        </p:spPr>
        <p:txBody>
          <a:bodyPr/>
          <a:lstStyle/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itchFamily="84" charset="0"/>
              </a:rPr>
              <a:t>Perceptions of pain-wide variations in prevalence of chronic pain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endParaRPr lang="en-GB" sz="2000" dirty="0">
              <a:latin typeface="Arial" pitchFamily="84" charset="0"/>
            </a:endParaRPr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itchFamily="84" charset="0"/>
              </a:rPr>
              <a:t>Responses to pain-wide variations in prescribing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endParaRPr lang="en-GB" sz="2000" dirty="0">
              <a:latin typeface="Arial" pitchFamily="84" charset="0"/>
            </a:endParaRPr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itchFamily="84" charset="0"/>
              </a:rPr>
              <a:t>Patients-unhelpful self selection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endParaRPr lang="en-GB" sz="2000" dirty="0" smtClean="0">
              <a:latin typeface="Arial" pitchFamily="84" charset="0"/>
            </a:endParaRPr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itchFamily="84" charset="0"/>
              </a:rPr>
              <a:t>Prescribers-locums in prisons, unsupported GPs</a:t>
            </a:r>
            <a:r>
              <a:rPr lang="en-GB" sz="2000" smtClean="0">
                <a:latin typeface="Arial" pitchFamily="84" charset="0"/>
              </a:rPr>
              <a:t>, and some </a:t>
            </a:r>
            <a:r>
              <a:rPr lang="en-GB" sz="2000" dirty="0" smtClean="0">
                <a:latin typeface="Arial" pitchFamily="84" charset="0"/>
              </a:rPr>
              <a:t>pain specialists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endParaRPr lang="en-GB" sz="2000" dirty="0">
              <a:latin typeface="Arial" pitchFamily="84" charset="0"/>
            </a:endParaRPr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itchFamily="84" charset="0"/>
              </a:rPr>
              <a:t>Pharmaceutical companies-skilful marketing and promotion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endParaRPr lang="en-GB" sz="2000" dirty="0">
              <a:latin typeface="Arial" pitchFamily="84" charset="0"/>
            </a:endParaRPr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itchFamily="84" charset="0"/>
              </a:rPr>
              <a:t>Pharmacy chains-skilful marketing and displays</a:t>
            </a:r>
          </a:p>
          <a:p>
            <a:pPr marL="0" lvl="1" indent="0" eaLnBrk="1" hangingPunct="1"/>
            <a:endParaRPr lang="en-GB" sz="2000" dirty="0">
              <a:latin typeface="Arial" pitchFamily="84" charset="0"/>
            </a:endParaRPr>
          </a:p>
          <a:p>
            <a:pPr marL="0" lvl="1" indent="0" eaLnBrk="1" hangingPunct="1"/>
            <a:endParaRPr lang="en-GB" sz="2000" dirty="0" smtClean="0">
              <a:latin typeface="Arial" pitchFamily="84" charset="0"/>
            </a:endParaRPr>
          </a:p>
          <a:p>
            <a:pPr marL="0" lvl="1" indent="0" eaLnBrk="1" hangingPunct="1"/>
            <a:endParaRPr lang="en-GB" sz="2000" dirty="0">
              <a:latin typeface="Arial" pitchFamily="84" charset="0"/>
            </a:endParaRPr>
          </a:p>
          <a:p>
            <a:pPr marL="0" lvl="1" indent="0" eaLnBrk="1" hangingPunct="1"/>
            <a:endParaRPr lang="en-GB" sz="2000" dirty="0">
              <a:latin typeface="Arial" pitchFamily="84" charset="0"/>
            </a:endParaRPr>
          </a:p>
          <a:p>
            <a:pPr marL="0" lvl="1" indent="0" eaLnBrk="1" hangingPunct="1"/>
            <a:endParaRPr lang="en-US" dirty="0" smtClean="0">
              <a:solidFill>
                <a:srgbClr val="000000"/>
              </a:solidFill>
              <a:latin typeface="Arial" pitchFamily="84" charset="0"/>
            </a:endParaRPr>
          </a:p>
          <a:p>
            <a:pPr marL="0" lvl="1" indent="0" eaLnBrk="1" hangingPunct="1"/>
            <a:r>
              <a:rPr lang="en-US" dirty="0" smtClean="0">
                <a:solidFill>
                  <a:srgbClr val="000000"/>
                </a:solidFill>
                <a:latin typeface="Arial" pitchFamily="84" charset="0"/>
              </a:rPr>
              <a:t> </a:t>
            </a: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3AF59C50-BC1A-4A48-AB9B-217598CEB833}" type="slidenum">
              <a:rPr lang="en-US"/>
              <a:pPr marL="539750"/>
              <a:t>4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Prison Pain Formulary Implementation Training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920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3FF8AB-A5C8-4891-B0A0-83731F4AAD6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Prison Pain Formulary Implementation Training</a:t>
            </a:r>
            <a:endParaRPr lang="en-US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24744"/>
            <a:ext cx="57531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23528" y="4797152"/>
            <a:ext cx="864096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Illicit </a:t>
            </a:r>
            <a:r>
              <a:rPr lang="en-GB" sz="1600" i="1" dirty="0"/>
              <a:t>medication</a:t>
            </a:r>
            <a:r>
              <a:rPr lang="en-GB" sz="1600" dirty="0"/>
              <a:t> use in current prison, by type of medication (excluding OTC medication)* </a:t>
            </a:r>
            <a:r>
              <a:rPr lang="en-GB" sz="1600" dirty="0" smtClean="0"/>
              <a:t>Total greater than 100% as some prisoners taking more than one drug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Source-Thematic report by HM Inspectorate of Prisons: Changing patterns of substance misuse in adult prisons and service responses December 2015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7548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</a:t>
            </a:r>
            <a:fld id="{2565FA6D-D4C8-4C4C-AC4B-3269734D34D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Prison Pain Formulary Implementation Training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836712"/>
            <a:ext cx="5314870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60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</a:t>
            </a:r>
            <a:fld id="{2565FA6D-D4C8-4C4C-AC4B-3269734D34D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Prison Pain Management Formulary Implementation Training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1340768"/>
            <a:ext cx="91440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HMP prescribing rates for pregabalin/gabapentin twice that of community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Over </a:t>
            </a:r>
            <a:r>
              <a:rPr lang="en-US" sz="1800" dirty="0"/>
              <a:t>half of prisoners prescribed gabapentin and pregabalin have a history of substance </a:t>
            </a:r>
            <a:r>
              <a:rPr lang="en-US" sz="1800" dirty="0" smtClean="0"/>
              <a:t>misuse</a:t>
            </a: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47</a:t>
            </a:r>
            <a:r>
              <a:rPr lang="en-US" sz="1800" dirty="0"/>
              <a:t>% taking on opiate substitute treatment [methadone, buprenorphine or suboxone]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49% taking opioid analgesic—5% of these taking more than one opioid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35% co-prescribed an opioid are taking </a:t>
            </a:r>
            <a:r>
              <a:rPr lang="en-US" sz="1800" dirty="0" smtClean="0"/>
              <a:t>tramadol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endParaRPr lang="en-US" sz="1800" dirty="0" smtClean="0"/>
          </a:p>
          <a:p>
            <a:r>
              <a:rPr lang="en-US" sz="1800" u="sng" dirty="0" smtClean="0"/>
              <a:t>Source</a:t>
            </a:r>
            <a:r>
              <a:rPr lang="en-US" sz="1800" dirty="0" smtClean="0"/>
              <a:t>-The prescribing and management of Gabapentin and Pregabalin in HM Prisons and Immigration Removal </a:t>
            </a:r>
            <a:r>
              <a:rPr lang="en-US" sz="1800" dirty="0" err="1" smtClean="0"/>
              <a:t>Centres</a:t>
            </a:r>
            <a:r>
              <a:rPr lang="en-US" sz="1800" dirty="0" smtClean="0"/>
              <a:t> in England May 2013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1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</a:t>
            </a:r>
            <a:fld id="{2565FA6D-D4C8-4C4C-AC4B-3269734D34D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Prison Pain Management Formulary Implementation Training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1340768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Regional variations-3.71% in East 1.59% in London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Establishment variations-0% in IRCs 1.26% YOI 3.73% Trainer Prisons</a:t>
            </a: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16.1% with no documented indication for prescribing of pregabalin, gabapentin</a:t>
            </a: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22% taking for unlicensed indications (migraine, low back pain, sciatica, arthritis)</a:t>
            </a:r>
            <a:endParaRPr lang="en-US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82% taking pregabalin or gabapentin had medication review within 6 months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endParaRPr lang="en-US" sz="1800" dirty="0" smtClean="0"/>
          </a:p>
          <a:p>
            <a:r>
              <a:rPr lang="en-US" sz="1800" u="sng" dirty="0" smtClean="0"/>
              <a:t>Source</a:t>
            </a:r>
            <a:r>
              <a:rPr lang="en-US" sz="1800" dirty="0" smtClean="0"/>
              <a:t>-The prescribing and management of Gabapentin and Pregabalin in HM Prisons and Immigration Removal </a:t>
            </a:r>
            <a:r>
              <a:rPr lang="en-US" sz="1800" dirty="0" err="1" smtClean="0"/>
              <a:t>Centres</a:t>
            </a:r>
            <a:r>
              <a:rPr lang="en-US" sz="1800" dirty="0" smtClean="0"/>
              <a:t> in England May 2013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39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 </a:t>
            </a:r>
            <a:fld id="{2565FA6D-D4C8-4C4C-AC4B-3269734D34D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Prison Pain Management Formulary Implementation Training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79512" y="1340768"/>
            <a:ext cx="667848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Arial" charset="0"/>
                <a:ea typeface="Arial" charset="0"/>
                <a:cs typeface="Arial" charset="0"/>
              </a:rPr>
              <a:t>Pain and suffering</a:t>
            </a:r>
          </a:p>
          <a:p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Impairment</a:t>
            </a:r>
          </a:p>
          <a:p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Poor mobility</a:t>
            </a:r>
          </a:p>
          <a:p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Depression</a:t>
            </a:r>
          </a:p>
          <a:p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Irritability </a:t>
            </a:r>
          </a:p>
          <a:p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Isolation</a:t>
            </a:r>
          </a:p>
          <a:p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Rumination </a:t>
            </a:r>
          </a:p>
          <a:p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Impact on partner, family, </a:t>
            </a:r>
            <a:r>
              <a:rPr lang="en-US" sz="1600" dirty="0" err="1">
                <a:latin typeface="Arial" charset="0"/>
                <a:ea typeface="Arial" charset="0"/>
                <a:cs typeface="Arial" charset="0"/>
              </a:rPr>
              <a:t>carers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Redundancy, divorce, family break up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endParaRPr lang="en-US" sz="1600" dirty="0">
              <a:latin typeface="Arial" charset="0"/>
              <a:ea typeface="Arial" charset="0"/>
              <a:cs typeface="Arial" charset="0"/>
            </a:endParaRPr>
          </a:p>
          <a:p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37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Public Health England">
      <a:dk1>
        <a:sysClr val="windowText" lastClr="000000"/>
      </a:dk1>
      <a:lt1>
        <a:sysClr val="window" lastClr="FFFFFF"/>
      </a:lt1>
      <a:dk2>
        <a:srgbClr val="009966"/>
      </a:dk2>
      <a:lt2>
        <a:srgbClr val="98002E"/>
      </a:lt2>
      <a:accent1>
        <a:srgbClr val="11175E"/>
      </a:accent1>
      <a:accent2>
        <a:srgbClr val="D8B5A3"/>
      </a:accent2>
      <a:accent3>
        <a:srgbClr val="F9A25E"/>
      </a:accent3>
      <a:accent4>
        <a:srgbClr val="EEB111"/>
      </a:accent4>
      <a:accent5>
        <a:srgbClr val="00B274"/>
      </a:accent5>
      <a:accent6>
        <a:srgbClr val="A7A9AC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流線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自訂 2">
    <a:majorFont>
      <a:latin typeface="Arial"/>
      <a:ea typeface="新細明體"/>
      <a:cs typeface=""/>
    </a:majorFont>
    <a:minorFont>
      <a:latin typeface="Arial"/>
      <a:ea typeface="新細明體"/>
      <a:cs typeface=""/>
    </a:minorFont>
  </a:fontScheme>
  <a:fmtScheme name="流線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5547DEF730D74EA5543201242B40D3" ma:contentTypeVersion="2" ma:contentTypeDescription="Create a new document." ma:contentTypeScope="" ma:versionID="90abed70ebe52a91dc341b84b028ecb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14c3b335b53ce6b9a41890f168eae5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1BBDFF-5ECF-495E-86FC-23E1884FDE9C}">
  <ds:schemaRefs>
    <ds:schemaRef ds:uri="http://schemas.microsoft.com/sharepoint/v3"/>
    <ds:schemaRef ds:uri="http://purl.org/dc/elements/1.1/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3FFC1EF-2F95-41EE-85F1-7793D3E38D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CB78DA-7414-44EA-86FA-F15B09C5DC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3937</TotalTime>
  <Words>378</Words>
  <Application>Microsoft Macintosh PowerPoint</Application>
  <PresentationFormat>On-screen Show (4:3)</PresentationFormat>
  <Paragraphs>91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ヒラギノ角ゴ Pro W3</vt:lpstr>
      <vt:lpstr>Office Theme</vt:lpstr>
      <vt:lpstr>Prison Pain Management Formulary Implementation  Doctor George Ryan        george.ryan@phe.gov.uk  </vt:lpstr>
      <vt:lpstr>PowerPoint Presentation</vt:lpstr>
      <vt:lpstr>PowerPoint Presentation</vt:lpstr>
      <vt:lpstr>What’s the problem?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Cabinet Office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Alisha Cooper</dc:creator>
  <cp:lastModifiedBy>George Ryan</cp:lastModifiedBy>
  <cp:revision>510</cp:revision>
  <cp:lastPrinted>2016-04-27T14:39:53Z</cp:lastPrinted>
  <dcterms:created xsi:type="dcterms:W3CDTF">2012-10-10T09:02:29Z</dcterms:created>
  <dcterms:modified xsi:type="dcterms:W3CDTF">2016-10-20T18:45:27Z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0x010100855547DEF730D74EA5543201242B40D3</vt:lpwstr>
  </property>
  <property fmtid="{D5CDD505-2E9C-101B-9397-08002B2CF9AE}" pid="3" name="TemplateUrl">
    <vt:lpwstr/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</Properties>
</file>